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6"/>
  </p:notesMasterIdLst>
  <p:sldIdLst>
    <p:sldId id="256" r:id="rId2"/>
    <p:sldId id="257" r:id="rId3"/>
    <p:sldId id="258" r:id="rId4"/>
    <p:sldId id="266" r:id="rId5"/>
    <p:sldId id="260" r:id="rId6"/>
    <p:sldId id="265" r:id="rId7"/>
    <p:sldId id="259" r:id="rId8"/>
    <p:sldId id="264" r:id="rId9"/>
    <p:sldId id="262" r:id="rId10"/>
    <p:sldId id="267" r:id="rId11"/>
    <p:sldId id="268" r:id="rId12"/>
    <p:sldId id="269" r:id="rId13"/>
    <p:sldId id="261" r:id="rId14"/>
    <p:sldId id="27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7" autoAdjust="0"/>
    <p:restoredTop sz="94670"/>
  </p:normalViewPr>
  <p:slideViewPr>
    <p:cSldViewPr snapToGrid="0">
      <p:cViewPr varScale="1">
        <p:scale>
          <a:sx n="109" d="100"/>
          <a:sy n="109" d="100"/>
        </p:scale>
        <p:origin x="71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EDB069-2615-4862-8846-C9C089EA84E2}" type="datetimeFigureOut">
              <a:rPr lang="en-US" smtClean="0"/>
              <a:t>4/13/19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7F5870-8E9A-4809-863A-F429730AF12A}" type="slidenum">
              <a:rPr lang="en-US" smtClean="0"/>
              <a:t>‹#›</a:t>
            </a:fld>
            <a:endParaRPr lang="en-US"/>
          </a:p>
        </p:txBody>
      </p:sp>
    </p:spTree>
    <p:extLst>
      <p:ext uri="{BB962C8B-B14F-4D97-AF65-F5344CB8AC3E}">
        <p14:creationId xmlns:p14="http://schemas.microsoft.com/office/powerpoint/2010/main" val="30899669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 only can</a:t>
            </a:r>
            <a:r>
              <a:rPr lang="en-US" baseline="0" dirty="0"/>
              <a:t> these issues have environmental causes but some are organic that will require medication management</a:t>
            </a:r>
            <a:endParaRPr lang="en-US" dirty="0"/>
          </a:p>
        </p:txBody>
      </p:sp>
      <p:sp>
        <p:nvSpPr>
          <p:cNvPr id="4" name="Slide Number Placeholder 3"/>
          <p:cNvSpPr>
            <a:spLocks noGrp="1"/>
          </p:cNvSpPr>
          <p:nvPr>
            <p:ph type="sldNum" sz="quarter" idx="10"/>
          </p:nvPr>
        </p:nvSpPr>
        <p:spPr/>
        <p:txBody>
          <a:bodyPr/>
          <a:lstStyle/>
          <a:p>
            <a:fld id="{577F5870-8E9A-4809-863A-F429730AF12A}" type="slidenum">
              <a:rPr lang="en-US" smtClean="0"/>
              <a:t>4</a:t>
            </a:fld>
            <a:endParaRPr lang="en-US"/>
          </a:p>
        </p:txBody>
      </p:sp>
    </p:spTree>
    <p:extLst>
      <p:ext uri="{BB962C8B-B14F-4D97-AF65-F5344CB8AC3E}">
        <p14:creationId xmlns:p14="http://schemas.microsoft.com/office/powerpoint/2010/main" val="1180114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Why: Digital</a:t>
            </a:r>
            <a:r>
              <a:rPr lang="en-US" baseline="0" dirty="0"/>
              <a:t> age- decrease in communication/social  skills, interactions are on social media, instant interactions/no filters, reality TV, everyone knows what you are doing, screen time </a:t>
            </a:r>
            <a:endParaRPr lang="en-US" dirty="0"/>
          </a:p>
        </p:txBody>
      </p:sp>
      <p:sp>
        <p:nvSpPr>
          <p:cNvPr id="4" name="Slide Number Placeholder 3"/>
          <p:cNvSpPr>
            <a:spLocks noGrp="1"/>
          </p:cNvSpPr>
          <p:nvPr>
            <p:ph type="sldNum" sz="quarter" idx="10"/>
          </p:nvPr>
        </p:nvSpPr>
        <p:spPr/>
        <p:txBody>
          <a:bodyPr/>
          <a:lstStyle/>
          <a:p>
            <a:fld id="{577F5870-8E9A-4809-863A-F429730AF12A}" type="slidenum">
              <a:rPr lang="en-US" smtClean="0"/>
              <a:t>5</a:t>
            </a:fld>
            <a:endParaRPr lang="en-US"/>
          </a:p>
        </p:txBody>
      </p:sp>
    </p:spTree>
    <p:extLst>
      <p:ext uri="{BB962C8B-B14F-4D97-AF65-F5344CB8AC3E}">
        <p14:creationId xmlns:p14="http://schemas.microsoft.com/office/powerpoint/2010/main" val="30887817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7F5870-8E9A-4809-863A-F429730AF12A}" type="slidenum">
              <a:rPr lang="en-US" smtClean="0"/>
              <a:t>8</a:t>
            </a:fld>
            <a:endParaRPr lang="en-US"/>
          </a:p>
        </p:txBody>
      </p:sp>
    </p:spTree>
    <p:extLst>
      <p:ext uri="{BB962C8B-B14F-4D97-AF65-F5344CB8AC3E}">
        <p14:creationId xmlns:p14="http://schemas.microsoft.com/office/powerpoint/2010/main" val="36790316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Locally, the Mental Health Advocates of WNY (formerly Mental Health Association) offers a young adult support group as well as support</a:t>
            </a:r>
            <a:r>
              <a:rPr lang="en-US" baseline="0" dirty="0"/>
              <a:t> groups for parents</a:t>
            </a:r>
            <a:endParaRPr lang="en-US" dirty="0"/>
          </a:p>
        </p:txBody>
      </p:sp>
      <p:sp>
        <p:nvSpPr>
          <p:cNvPr id="4" name="Slide Number Placeholder 3"/>
          <p:cNvSpPr>
            <a:spLocks noGrp="1"/>
          </p:cNvSpPr>
          <p:nvPr>
            <p:ph type="sldNum" sz="quarter" idx="10"/>
          </p:nvPr>
        </p:nvSpPr>
        <p:spPr/>
        <p:txBody>
          <a:bodyPr/>
          <a:lstStyle/>
          <a:p>
            <a:fld id="{577F5870-8E9A-4809-863A-F429730AF12A}" type="slidenum">
              <a:rPr lang="en-US" smtClean="0"/>
              <a:t>9</a:t>
            </a:fld>
            <a:endParaRPr lang="en-US"/>
          </a:p>
        </p:txBody>
      </p:sp>
    </p:spTree>
    <p:extLst>
      <p:ext uri="{BB962C8B-B14F-4D97-AF65-F5344CB8AC3E}">
        <p14:creationId xmlns:p14="http://schemas.microsoft.com/office/powerpoint/2010/main" val="6834396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The stigma surrounding mental health issues and suicide on campus may be half the battle</a:t>
            </a:r>
            <a:r>
              <a:rPr lang="en-US" sz="1200" b="0" i="0" kern="1200" dirty="0">
                <a:solidFill>
                  <a:schemeClr val="tx1"/>
                </a:solidFill>
                <a:effectLst/>
                <a:latin typeface="+mn-lt"/>
                <a:ea typeface="+mn-ea"/>
                <a:cs typeface="+mn-cs"/>
              </a:rPr>
              <a:t> – students are often embarrassed about any mental health issues or ashamed about</a:t>
            </a:r>
            <a:r>
              <a:rPr lang="en-US" sz="1200" b="0" i="0" kern="1200" baseline="0" dirty="0">
                <a:solidFill>
                  <a:schemeClr val="tx1"/>
                </a:solidFill>
                <a:effectLst/>
                <a:latin typeface="+mn-lt"/>
                <a:ea typeface="+mn-ea"/>
                <a:cs typeface="+mn-cs"/>
              </a:rPr>
              <a:t> having mental health issues and as a result do not seek treatment/help.</a:t>
            </a:r>
            <a:endParaRPr lang="en-US" dirty="0"/>
          </a:p>
        </p:txBody>
      </p:sp>
      <p:sp>
        <p:nvSpPr>
          <p:cNvPr id="4" name="Slide Number Placeholder 3"/>
          <p:cNvSpPr>
            <a:spLocks noGrp="1"/>
          </p:cNvSpPr>
          <p:nvPr>
            <p:ph type="sldNum" sz="quarter" idx="10"/>
          </p:nvPr>
        </p:nvSpPr>
        <p:spPr/>
        <p:txBody>
          <a:bodyPr/>
          <a:lstStyle/>
          <a:p>
            <a:fld id="{577F5870-8E9A-4809-863A-F429730AF12A}" type="slidenum">
              <a:rPr lang="en-US" smtClean="0"/>
              <a:t>10</a:t>
            </a:fld>
            <a:endParaRPr lang="en-US"/>
          </a:p>
        </p:txBody>
      </p:sp>
    </p:spTree>
    <p:extLst>
      <p:ext uri="{BB962C8B-B14F-4D97-AF65-F5344CB8AC3E}">
        <p14:creationId xmlns:p14="http://schemas.microsoft.com/office/powerpoint/2010/main" val="32966538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students drop out due to psychological concerns everyone loses, including the student, their future aspirations, the institution and its ratings, loss of tuition and alumni dollars, and potential impact on the campus culture.</a:t>
            </a:r>
          </a:p>
        </p:txBody>
      </p:sp>
      <p:sp>
        <p:nvSpPr>
          <p:cNvPr id="4" name="Slide Number Placeholder 3"/>
          <p:cNvSpPr>
            <a:spLocks noGrp="1"/>
          </p:cNvSpPr>
          <p:nvPr>
            <p:ph type="sldNum" sz="quarter" idx="10"/>
          </p:nvPr>
        </p:nvSpPr>
        <p:spPr/>
        <p:txBody>
          <a:bodyPr/>
          <a:lstStyle/>
          <a:p>
            <a:fld id="{577F5870-8E9A-4809-863A-F429730AF12A}" type="slidenum">
              <a:rPr lang="en-US" smtClean="0"/>
              <a:t>12</a:t>
            </a:fld>
            <a:endParaRPr lang="en-US"/>
          </a:p>
        </p:txBody>
      </p:sp>
    </p:spTree>
    <p:extLst>
      <p:ext uri="{BB962C8B-B14F-4D97-AF65-F5344CB8AC3E}">
        <p14:creationId xmlns:p14="http://schemas.microsoft.com/office/powerpoint/2010/main" val="2854851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4/13/19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4/13/19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4/13/19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4/13/19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4/13/19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4/13/19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4/13/19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4/13/19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www.theatlantic.com/business/archive/2012/03/why-do-so-many-americans-drop-out-of-college/255226/" TargetMode="External"/><Relationship Id="rId13" Type="http://schemas.openxmlformats.org/officeDocument/2006/relationships/hyperlink" Target="https://www.bls.gov/emp/chart-unemployment-earnings-education.htm" TargetMode="External"/><Relationship Id="rId18" Type="http://schemas.openxmlformats.org/officeDocument/2006/relationships/hyperlink" Target="http://www.slate.com/blogs/moneybox/2014/11/19/u_s_college_dropouts_rates_explained_in_4_charts.html" TargetMode="External"/><Relationship Id="rId3" Type="http://schemas.openxmlformats.org/officeDocument/2006/relationships/hyperlink" Target="https://www.bls.gov/news.release/hsgec.nr0.htm" TargetMode="External"/><Relationship Id="rId7" Type="http://schemas.openxmlformats.org/officeDocument/2006/relationships/hyperlink" Target="https://www.reuters.com/article/us-attn-andrea-education-dropouts/why-college-students-stop-short-of-a-degree-idUSBRE82Q0Y120120327" TargetMode="External"/><Relationship Id="rId12" Type="http://schemas.openxmlformats.org/officeDocument/2006/relationships/hyperlink" Target="https://www.ssa.gov/retirementpolicy/research/education-earnings.html" TargetMode="External"/><Relationship Id="rId17" Type="http://schemas.openxmlformats.org/officeDocument/2006/relationships/hyperlink" Target="https://www.nbcnews.com/feature/freshman-year/just-over-half-all-college-students-actually-graduate-report-finds-n465606" TargetMode="External"/><Relationship Id="rId2" Type="http://schemas.openxmlformats.org/officeDocument/2006/relationships/notesSlide" Target="../notesSlides/notesSlide6.xml"/><Relationship Id="rId16" Type="http://schemas.openxmlformats.org/officeDocument/2006/relationships/hyperlink" Target="https://www.nbcnews.com/news/education/dropping-out-again-why-so-many-college-students-never-graduate-n246956" TargetMode="External"/><Relationship Id="rId1" Type="http://schemas.openxmlformats.org/officeDocument/2006/relationships/slideLayout" Target="../slideLayouts/slideLayout4.xml"/><Relationship Id="rId6" Type="http://schemas.openxmlformats.org/officeDocument/2006/relationships/hyperlink" Target="https://www.nytimes.com/2013/06/26/business/economy/dropping-out-of-college-and-paying-the-price.html" TargetMode="External"/><Relationship Id="rId11" Type="http://schemas.openxmlformats.org/officeDocument/2006/relationships/hyperlink" Target="https://www.usnews.com/news/articles/2013/12/12/college-enrollment-falls-for-second-year-in-a-row" TargetMode="External"/><Relationship Id="rId5" Type="http://schemas.openxmlformats.org/officeDocument/2006/relationships/hyperlink" Target="https://www.washingtonpost.com/news/grade-point/wp/2018/06/08/why-do-so-many-students-drop-out-of-college-and-what-can-be-done-about-it/?noredirect=on&amp;utm_term=.3fbe68ba3660" TargetMode="External"/><Relationship Id="rId15" Type="http://schemas.openxmlformats.org/officeDocument/2006/relationships/hyperlink" Target="https://nces.ed.gov/programs/coe/indicator_coj.asp" TargetMode="External"/><Relationship Id="rId10" Type="http://schemas.openxmlformats.org/officeDocument/2006/relationships/hyperlink" Target="http://www.huffingtonpost.com/" TargetMode="External"/><Relationship Id="rId4" Type="http://schemas.openxmlformats.org/officeDocument/2006/relationships/hyperlink" Target="https://www.petersons.com/blog/top-11-reasons-why-college-students-dropout-dont-let-it-happen-to-you/" TargetMode="External"/><Relationship Id="rId9" Type="http://schemas.openxmlformats.org/officeDocument/2006/relationships/hyperlink" Target="https://www.chronicle.com/article/Tuning-In-to-Dropping-Out/130967" TargetMode="External"/><Relationship Id="rId14" Type="http://schemas.openxmlformats.org/officeDocument/2006/relationships/hyperlink" Target="https://nscresearchcenter.org/signaturereport10/#ExecutiveSummary"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afsp.org-/" TargetMode="External"/><Relationship Id="rId2" Type="http://schemas.openxmlformats.org/officeDocument/2006/relationships/hyperlink" Target="http://www.mhawny.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41669"/>
            <a:ext cx="7766936" cy="2871988"/>
          </a:xfrm>
        </p:spPr>
        <p:txBody>
          <a:bodyPr/>
          <a:lstStyle/>
          <a:p>
            <a:r>
              <a:rPr lang="en-US" dirty="0"/>
              <a:t>High School to College Transition:</a:t>
            </a:r>
            <a:br>
              <a:rPr lang="en-US" dirty="0"/>
            </a:br>
            <a:r>
              <a:rPr lang="en-US" sz="4000" dirty="0"/>
              <a:t>Identifying and Supporting Student Mental Health Needs</a:t>
            </a:r>
            <a:endParaRPr lang="en-US" dirty="0"/>
          </a:p>
        </p:txBody>
      </p:sp>
      <p:sp>
        <p:nvSpPr>
          <p:cNvPr id="3" name="Subtitle 2"/>
          <p:cNvSpPr>
            <a:spLocks noGrp="1"/>
          </p:cNvSpPr>
          <p:nvPr>
            <p:ph type="subTitle" idx="1"/>
          </p:nvPr>
        </p:nvSpPr>
        <p:spPr>
          <a:xfrm>
            <a:off x="1507067" y="3425781"/>
            <a:ext cx="7766936" cy="1721952"/>
          </a:xfrm>
        </p:spPr>
        <p:txBody>
          <a:bodyPr/>
          <a:lstStyle/>
          <a:p>
            <a:r>
              <a:rPr lang="en-US" dirty="0"/>
              <a:t>Heather </a:t>
            </a:r>
            <a:r>
              <a:rPr lang="en-US" dirty="0" err="1"/>
              <a:t>LaPier</a:t>
            </a:r>
            <a:r>
              <a:rPr lang="en-US" dirty="0"/>
              <a:t>, LMSW, School Social Worker, Grand Island High School</a:t>
            </a:r>
          </a:p>
          <a:p>
            <a:r>
              <a:rPr lang="en-US" dirty="0"/>
              <a:t>Anne Nowak, MS, LMHC Coordinator, Sweet Home Family Support Center</a:t>
            </a:r>
          </a:p>
        </p:txBody>
      </p:sp>
    </p:spTree>
    <p:extLst>
      <p:ext uri="{BB962C8B-B14F-4D97-AF65-F5344CB8AC3E}">
        <p14:creationId xmlns:p14="http://schemas.microsoft.com/office/powerpoint/2010/main" val="12705833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When mental health issues go untreated</a:t>
            </a:r>
          </a:p>
        </p:txBody>
      </p:sp>
      <p:sp>
        <p:nvSpPr>
          <p:cNvPr id="3" name="Content Placeholder 2"/>
          <p:cNvSpPr>
            <a:spLocks noGrp="1"/>
          </p:cNvSpPr>
          <p:nvPr>
            <p:ph idx="1"/>
          </p:nvPr>
        </p:nvSpPr>
        <p:spPr/>
        <p:txBody>
          <a:bodyPr/>
          <a:lstStyle/>
          <a:p>
            <a:r>
              <a:rPr lang="en-US" dirty="0"/>
              <a:t>Students take longer to finish their degree</a:t>
            </a:r>
          </a:p>
          <a:p>
            <a:r>
              <a:rPr lang="en-US" dirty="0"/>
              <a:t>Students drop out</a:t>
            </a:r>
          </a:p>
          <a:p>
            <a:r>
              <a:rPr lang="en-US" dirty="0"/>
              <a:t>Suicide is the second leading cause of death for college students</a:t>
            </a:r>
          </a:p>
          <a:p>
            <a:endParaRPr lang="en-US" dirty="0"/>
          </a:p>
        </p:txBody>
      </p:sp>
    </p:spTree>
    <p:extLst>
      <p:ext uri="{BB962C8B-B14F-4D97-AF65-F5344CB8AC3E}">
        <p14:creationId xmlns:p14="http://schemas.microsoft.com/office/powerpoint/2010/main" val="14184998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endParaRPr lang="en-US" dirty="0"/>
          </a:p>
        </p:txBody>
      </p:sp>
      <p:sp>
        <p:nvSpPr>
          <p:cNvPr id="5" name="Content Placeholder 4"/>
          <p:cNvSpPr>
            <a:spLocks noGrp="1"/>
          </p:cNvSpPr>
          <p:nvPr>
            <p:ph idx="1"/>
          </p:nvPr>
        </p:nvSpPr>
        <p:spPr/>
        <p:txBody>
          <a:bodyPr/>
          <a:lstStyle/>
          <a:p>
            <a:r>
              <a:rPr lang="en-US" dirty="0"/>
              <a:t>2 million students enroll in some form of higher education each year</a:t>
            </a:r>
          </a:p>
          <a:p>
            <a:r>
              <a:rPr lang="en-US" dirty="0"/>
              <a:t>30% drop out in their first year</a:t>
            </a:r>
          </a:p>
          <a:p>
            <a:r>
              <a:rPr lang="en-US" dirty="0"/>
              <a:t>Over 40% graduate in 4 years</a:t>
            </a:r>
          </a:p>
          <a:p>
            <a:r>
              <a:rPr lang="en-US" dirty="0"/>
              <a:t>56% drop out by year 6</a:t>
            </a:r>
          </a:p>
          <a:p>
            <a:r>
              <a:rPr lang="en-US" dirty="0"/>
              <a:t>26% of full-time, public 2-year colleges graduate</a:t>
            </a:r>
          </a:p>
          <a:p>
            <a:endParaRPr lang="en-US" dirty="0"/>
          </a:p>
        </p:txBody>
      </p:sp>
    </p:spTree>
    <p:extLst>
      <p:ext uri="{BB962C8B-B14F-4D97-AF65-F5344CB8AC3E}">
        <p14:creationId xmlns:p14="http://schemas.microsoft.com/office/powerpoint/2010/main" val="3225786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Top reasons for dropping out</a:t>
            </a:r>
            <a:br>
              <a:rPr lang="en-US" dirty="0"/>
            </a:br>
            <a:r>
              <a:rPr lang="en-US" sz="1200" dirty="0"/>
              <a:t>sources</a:t>
            </a:r>
            <a:r>
              <a:rPr lang="en-US" sz="900" dirty="0"/>
              <a:t>: </a:t>
            </a:r>
            <a:r>
              <a:rPr lang="en-US" sz="900" dirty="0">
                <a:hlinkClick r:id="rId3"/>
              </a:rPr>
              <a:t>Bureau of Labor </a:t>
            </a:r>
            <a:r>
              <a:rPr lang="en-US" sz="900" dirty="0" err="1">
                <a:hlinkClick r:id="rId3"/>
              </a:rPr>
              <a:t>Statistics</a:t>
            </a:r>
            <a:r>
              <a:rPr lang="en-US" sz="900" dirty="0" err="1"/>
              <a:t>,</a:t>
            </a:r>
            <a:r>
              <a:rPr lang="en-US" sz="900" dirty="0" err="1">
                <a:hlinkClick r:id="rId4"/>
              </a:rPr>
              <a:t>Petersons</a:t>
            </a:r>
            <a:r>
              <a:rPr lang="en-US" sz="900" dirty="0"/>
              <a:t>, </a:t>
            </a:r>
            <a:r>
              <a:rPr lang="en-US" sz="900" dirty="0">
                <a:hlinkClick r:id="rId5"/>
              </a:rPr>
              <a:t>Washington </a:t>
            </a:r>
            <a:r>
              <a:rPr lang="en-US" sz="900" dirty="0" err="1">
                <a:hlinkClick r:id="rId5"/>
              </a:rPr>
              <a:t>Post</a:t>
            </a:r>
            <a:r>
              <a:rPr lang="en-US" sz="900" dirty="0" err="1"/>
              <a:t>,</a:t>
            </a:r>
            <a:r>
              <a:rPr lang="en-US" sz="900" dirty="0" err="1">
                <a:hlinkClick r:id="rId6"/>
              </a:rPr>
              <a:t>NY</a:t>
            </a:r>
            <a:r>
              <a:rPr lang="en-US" sz="900" dirty="0">
                <a:hlinkClick r:id="rId6"/>
              </a:rPr>
              <a:t> </a:t>
            </a:r>
            <a:r>
              <a:rPr lang="en-US" sz="900" dirty="0" err="1">
                <a:hlinkClick r:id="rId6"/>
              </a:rPr>
              <a:t>Times</a:t>
            </a:r>
            <a:r>
              <a:rPr lang="en-US" sz="900" dirty="0" err="1"/>
              <a:t>,</a:t>
            </a:r>
            <a:r>
              <a:rPr lang="en-US" sz="900" dirty="0" err="1">
                <a:hlinkClick r:id="rId7"/>
              </a:rPr>
              <a:t>Reuters</a:t>
            </a:r>
            <a:r>
              <a:rPr lang="en-US" sz="900" dirty="0" err="1"/>
              <a:t>,</a:t>
            </a:r>
            <a:r>
              <a:rPr lang="en-US" sz="900" dirty="0" err="1">
                <a:hlinkClick r:id="rId8"/>
              </a:rPr>
              <a:t>The</a:t>
            </a:r>
            <a:r>
              <a:rPr lang="en-US" sz="900" dirty="0">
                <a:hlinkClick r:id="rId8"/>
              </a:rPr>
              <a:t> </a:t>
            </a:r>
            <a:r>
              <a:rPr lang="en-US" sz="900" dirty="0" err="1">
                <a:hlinkClick r:id="rId8"/>
              </a:rPr>
              <a:t>Atlantic</a:t>
            </a:r>
            <a:r>
              <a:rPr lang="en-US" sz="900" dirty="0" err="1"/>
              <a:t>,</a:t>
            </a:r>
            <a:r>
              <a:rPr lang="en-US" sz="900" dirty="0" err="1">
                <a:hlinkClick r:id="rId9"/>
              </a:rPr>
              <a:t>Chronicle</a:t>
            </a:r>
            <a:r>
              <a:rPr lang="en-US" sz="900" dirty="0" err="1"/>
              <a:t>,</a:t>
            </a:r>
            <a:r>
              <a:rPr lang="en-US" sz="900" dirty="0" err="1">
                <a:hlinkClick r:id="rId10"/>
              </a:rPr>
              <a:t>Huffington</a:t>
            </a:r>
            <a:r>
              <a:rPr lang="en-US" sz="900" dirty="0">
                <a:hlinkClick r:id="rId10"/>
              </a:rPr>
              <a:t> </a:t>
            </a:r>
            <a:r>
              <a:rPr lang="en-US" sz="900" dirty="0" err="1">
                <a:hlinkClick r:id="rId10"/>
              </a:rPr>
              <a:t>post</a:t>
            </a:r>
            <a:r>
              <a:rPr lang="en-US" sz="900" dirty="0" err="1"/>
              <a:t>,</a:t>
            </a:r>
            <a:r>
              <a:rPr lang="en-US" sz="900" dirty="0" err="1">
                <a:hlinkClick r:id="rId11"/>
              </a:rPr>
              <a:t>US</a:t>
            </a:r>
            <a:r>
              <a:rPr lang="en-US" sz="900" dirty="0">
                <a:hlinkClick r:id="rId11"/>
              </a:rPr>
              <a:t> </a:t>
            </a:r>
            <a:r>
              <a:rPr lang="en-US" sz="900" dirty="0" err="1">
                <a:hlinkClick r:id="rId11"/>
              </a:rPr>
              <a:t>News</a:t>
            </a:r>
            <a:r>
              <a:rPr lang="en-US" sz="900" dirty="0" err="1"/>
              <a:t>,</a:t>
            </a:r>
            <a:r>
              <a:rPr lang="en-US" sz="900" dirty="0" err="1">
                <a:hlinkClick r:id="rId12"/>
              </a:rPr>
              <a:t>SSA</a:t>
            </a:r>
            <a:r>
              <a:rPr lang="en-US" sz="900" dirty="0" err="1"/>
              <a:t>,</a:t>
            </a:r>
            <a:r>
              <a:rPr lang="en-US" sz="900" dirty="0" err="1">
                <a:hlinkClick r:id="rId13"/>
              </a:rPr>
              <a:t>Employment</a:t>
            </a:r>
            <a:r>
              <a:rPr lang="en-US" sz="900" dirty="0">
                <a:hlinkClick r:id="rId13"/>
              </a:rPr>
              <a:t> Projects, </a:t>
            </a:r>
            <a:r>
              <a:rPr lang="en-US" sz="900" dirty="0" err="1">
                <a:hlinkClick r:id="rId13"/>
              </a:rPr>
              <a:t>BLS.gov</a:t>
            </a:r>
            <a:r>
              <a:rPr lang="en-US" sz="900" dirty="0" err="1"/>
              <a:t>,</a:t>
            </a:r>
            <a:r>
              <a:rPr lang="en-US" sz="900" dirty="0" err="1">
                <a:hlinkClick r:id="rId14"/>
              </a:rPr>
              <a:t>NSC</a:t>
            </a:r>
            <a:r>
              <a:rPr lang="en-US" sz="900" dirty="0">
                <a:hlinkClick r:id="rId14"/>
              </a:rPr>
              <a:t> Research </a:t>
            </a:r>
            <a:r>
              <a:rPr lang="en-US" sz="900" dirty="0" err="1">
                <a:hlinkClick r:id="rId14"/>
              </a:rPr>
              <a:t>Center</a:t>
            </a:r>
            <a:r>
              <a:rPr lang="en-US" sz="900" dirty="0" err="1"/>
              <a:t>,</a:t>
            </a:r>
            <a:r>
              <a:rPr lang="en-US" sz="900" dirty="0" err="1">
                <a:hlinkClick r:id="rId15"/>
              </a:rPr>
              <a:t>National</a:t>
            </a:r>
            <a:r>
              <a:rPr lang="en-US" sz="900" dirty="0">
                <a:hlinkClick r:id="rId15"/>
              </a:rPr>
              <a:t> Center for Education </a:t>
            </a:r>
            <a:r>
              <a:rPr lang="en-US" sz="900" dirty="0" err="1">
                <a:hlinkClick r:id="rId15"/>
              </a:rPr>
              <a:t>Statistics</a:t>
            </a:r>
            <a:r>
              <a:rPr lang="en-US" sz="900" dirty="0" err="1"/>
              <a:t>,</a:t>
            </a:r>
            <a:r>
              <a:rPr lang="en-US" sz="900" dirty="0" err="1">
                <a:hlinkClick r:id="rId16"/>
              </a:rPr>
              <a:t>NBC</a:t>
            </a:r>
            <a:r>
              <a:rPr lang="en-US" sz="900" dirty="0">
                <a:hlinkClick r:id="rId16"/>
              </a:rPr>
              <a:t> </a:t>
            </a:r>
            <a:r>
              <a:rPr lang="en-US" sz="900" dirty="0" err="1">
                <a:hlinkClick r:id="rId16"/>
              </a:rPr>
              <a:t>News</a:t>
            </a:r>
            <a:r>
              <a:rPr lang="en-US" sz="900" dirty="0" err="1"/>
              <a:t>,</a:t>
            </a:r>
            <a:r>
              <a:rPr lang="en-US" sz="900" dirty="0" err="1">
                <a:hlinkClick r:id="rId17"/>
              </a:rPr>
              <a:t>NBC</a:t>
            </a:r>
            <a:r>
              <a:rPr lang="en-US" sz="900" dirty="0">
                <a:hlinkClick r:id="rId17"/>
              </a:rPr>
              <a:t> News – 2</a:t>
            </a:r>
            <a:r>
              <a:rPr lang="en-US" sz="900" dirty="0"/>
              <a:t>,</a:t>
            </a:r>
            <a:r>
              <a:rPr lang="en-US" sz="900" dirty="0">
                <a:hlinkClick r:id="rId18"/>
              </a:rPr>
              <a:t>Slate.com</a:t>
            </a:r>
            <a:br>
              <a:rPr lang="en-US" sz="900" dirty="0"/>
            </a:br>
            <a:endParaRPr lang="en-US" sz="900" dirty="0"/>
          </a:p>
        </p:txBody>
      </p:sp>
      <p:sp>
        <p:nvSpPr>
          <p:cNvPr id="3" name="Content Placeholder 2"/>
          <p:cNvSpPr>
            <a:spLocks noGrp="1"/>
          </p:cNvSpPr>
          <p:nvPr>
            <p:ph sz="half" idx="1"/>
          </p:nvPr>
        </p:nvSpPr>
        <p:spPr/>
        <p:txBody>
          <a:bodyPr>
            <a:normAutofit lnSpcReduction="10000"/>
          </a:bodyPr>
          <a:lstStyle/>
          <a:p>
            <a:r>
              <a:rPr lang="en-US" dirty="0"/>
              <a:t>Finances</a:t>
            </a:r>
          </a:p>
          <a:p>
            <a:r>
              <a:rPr lang="en-US" dirty="0">
                <a:solidFill>
                  <a:schemeClr val="accent5"/>
                </a:solidFill>
              </a:rPr>
              <a:t>Failing</a:t>
            </a:r>
          </a:p>
          <a:p>
            <a:r>
              <a:rPr lang="en-US" dirty="0"/>
              <a:t>Full-Time work</a:t>
            </a:r>
          </a:p>
          <a:p>
            <a:r>
              <a:rPr lang="en-US" dirty="0">
                <a:solidFill>
                  <a:schemeClr val="accent5"/>
                </a:solidFill>
              </a:rPr>
              <a:t>Family</a:t>
            </a:r>
          </a:p>
          <a:p>
            <a:r>
              <a:rPr lang="en-US" dirty="0">
                <a:solidFill>
                  <a:schemeClr val="accent5"/>
                </a:solidFill>
              </a:rPr>
              <a:t>Stress</a:t>
            </a:r>
          </a:p>
          <a:p>
            <a:r>
              <a:rPr lang="en-US" dirty="0"/>
              <a:t>Undecided</a:t>
            </a:r>
          </a:p>
          <a:p>
            <a:r>
              <a:rPr lang="en-US" dirty="0"/>
              <a:t>No need</a:t>
            </a:r>
          </a:p>
          <a:p>
            <a:r>
              <a:rPr lang="en-US" dirty="0">
                <a:solidFill>
                  <a:schemeClr val="accent5"/>
                </a:solidFill>
              </a:rPr>
              <a:t>Unprepared</a:t>
            </a:r>
          </a:p>
          <a:p>
            <a:r>
              <a:rPr lang="en-US" dirty="0"/>
              <a:t>Distance</a:t>
            </a:r>
          </a:p>
          <a:p>
            <a:r>
              <a:rPr lang="en-US" dirty="0"/>
              <a:t>Housing</a:t>
            </a:r>
          </a:p>
          <a:p>
            <a:endParaRPr lang="en-US" dirty="0"/>
          </a:p>
          <a:p>
            <a:endParaRPr lang="en-US" dirty="0"/>
          </a:p>
        </p:txBody>
      </p:sp>
      <p:sp>
        <p:nvSpPr>
          <p:cNvPr id="4" name="Content Placeholder 3"/>
          <p:cNvSpPr>
            <a:spLocks noGrp="1"/>
          </p:cNvSpPr>
          <p:nvPr>
            <p:ph sz="half" idx="2"/>
          </p:nvPr>
        </p:nvSpPr>
        <p:spPr/>
        <p:txBody>
          <a:bodyPr>
            <a:normAutofit lnSpcReduction="10000"/>
          </a:bodyPr>
          <a:lstStyle/>
          <a:p>
            <a:r>
              <a:rPr lang="en-US" dirty="0">
                <a:solidFill>
                  <a:schemeClr val="accent5"/>
                </a:solidFill>
              </a:rPr>
              <a:t>Personal emergency</a:t>
            </a:r>
          </a:p>
          <a:p>
            <a:r>
              <a:rPr lang="en-US" dirty="0">
                <a:solidFill>
                  <a:schemeClr val="accent5"/>
                </a:solidFill>
              </a:rPr>
              <a:t>Bad fit</a:t>
            </a:r>
          </a:p>
          <a:p>
            <a:r>
              <a:rPr lang="en-US" dirty="0">
                <a:solidFill>
                  <a:schemeClr val="accent5"/>
                </a:solidFill>
              </a:rPr>
              <a:t>Partying</a:t>
            </a:r>
          </a:p>
          <a:p>
            <a:r>
              <a:rPr lang="en-US" dirty="0">
                <a:solidFill>
                  <a:schemeClr val="accent5"/>
                </a:solidFill>
              </a:rPr>
              <a:t>No Mentor</a:t>
            </a:r>
          </a:p>
          <a:p>
            <a:r>
              <a:rPr lang="en-US" dirty="0">
                <a:solidFill>
                  <a:schemeClr val="accent5"/>
                </a:solidFill>
              </a:rPr>
              <a:t>Homesick</a:t>
            </a:r>
          </a:p>
          <a:p>
            <a:r>
              <a:rPr lang="en-US" dirty="0">
                <a:solidFill>
                  <a:schemeClr val="accent5"/>
                </a:solidFill>
              </a:rPr>
              <a:t>Health</a:t>
            </a:r>
          </a:p>
          <a:p>
            <a:r>
              <a:rPr lang="en-US" dirty="0">
                <a:solidFill>
                  <a:schemeClr val="accent5"/>
                </a:solidFill>
              </a:rPr>
              <a:t>Life</a:t>
            </a:r>
          </a:p>
          <a:p>
            <a:r>
              <a:rPr lang="en-US" dirty="0"/>
              <a:t>Moving</a:t>
            </a:r>
          </a:p>
          <a:p>
            <a:r>
              <a:rPr lang="en-US" dirty="0">
                <a:solidFill>
                  <a:schemeClr val="accent5"/>
                </a:solidFill>
              </a:rPr>
              <a:t>Burn out</a:t>
            </a:r>
          </a:p>
        </p:txBody>
      </p:sp>
    </p:spTree>
    <p:extLst>
      <p:ext uri="{BB962C8B-B14F-4D97-AF65-F5344CB8AC3E}">
        <p14:creationId xmlns:p14="http://schemas.microsoft.com/office/powerpoint/2010/main" val="25757193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Seeking Support On College Campuses</a:t>
            </a:r>
          </a:p>
        </p:txBody>
      </p:sp>
      <p:sp>
        <p:nvSpPr>
          <p:cNvPr id="3" name="Content Placeholder 2"/>
          <p:cNvSpPr>
            <a:spLocks noGrp="1"/>
          </p:cNvSpPr>
          <p:nvPr>
            <p:ph idx="1"/>
          </p:nvPr>
        </p:nvSpPr>
        <p:spPr/>
        <p:txBody>
          <a:bodyPr/>
          <a:lstStyle/>
          <a:p>
            <a:r>
              <a:rPr lang="en-US" dirty="0"/>
              <a:t>Disability Services</a:t>
            </a:r>
          </a:p>
          <a:p>
            <a:r>
              <a:rPr lang="en-US" dirty="0"/>
              <a:t>Counseling Services </a:t>
            </a:r>
          </a:p>
          <a:p>
            <a:r>
              <a:rPr lang="en-US" dirty="0"/>
              <a:t>Support groups</a:t>
            </a:r>
          </a:p>
          <a:p>
            <a:r>
              <a:rPr lang="en-US" dirty="0"/>
              <a:t>On campus Medical Clinics</a:t>
            </a:r>
          </a:p>
          <a:p>
            <a:r>
              <a:rPr lang="en-US" dirty="0"/>
              <a:t>What does your specific school offer?</a:t>
            </a:r>
          </a:p>
        </p:txBody>
      </p:sp>
    </p:spTree>
    <p:extLst>
      <p:ext uri="{BB962C8B-B14F-4D97-AF65-F5344CB8AC3E}">
        <p14:creationId xmlns:p14="http://schemas.microsoft.com/office/powerpoint/2010/main" val="6937066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Resources Available</a:t>
            </a:r>
          </a:p>
        </p:txBody>
      </p:sp>
      <p:sp>
        <p:nvSpPr>
          <p:cNvPr id="3" name="Content Placeholder 2"/>
          <p:cNvSpPr>
            <a:spLocks noGrp="1"/>
          </p:cNvSpPr>
          <p:nvPr>
            <p:ph idx="1"/>
          </p:nvPr>
        </p:nvSpPr>
        <p:spPr/>
        <p:txBody>
          <a:bodyPr/>
          <a:lstStyle/>
          <a:p>
            <a:r>
              <a:rPr lang="en-US" dirty="0"/>
              <a:t>Mental Health Advocates of Erie County  </a:t>
            </a:r>
            <a:r>
              <a:rPr lang="en-US" dirty="0">
                <a:hlinkClick r:id="rId2"/>
              </a:rPr>
              <a:t>www.mhawny.org</a:t>
            </a:r>
            <a:r>
              <a:rPr lang="en-US" dirty="0"/>
              <a:t> or Mental Health Association/ Alliance for the Mentally Ill in other communities</a:t>
            </a:r>
          </a:p>
          <a:p>
            <a:r>
              <a:rPr lang="en-US" dirty="0"/>
              <a:t>Prevention Programs and Resources through American Foundation for Suicide Prevention </a:t>
            </a:r>
            <a:r>
              <a:rPr lang="en-US" dirty="0">
                <a:hlinkClick r:id="rId3"/>
              </a:rPr>
              <a:t>www.afsp.org-</a:t>
            </a:r>
            <a:r>
              <a:rPr lang="en-US" dirty="0"/>
              <a:t> It’s Real, More Than Sad, Talk Saves Lives</a:t>
            </a:r>
          </a:p>
          <a:p>
            <a:r>
              <a:rPr lang="en-US" dirty="0"/>
              <a:t>Mental Health First Aid Training for Campus Staff : Professors, Academic Advisors, Residence Life, Campus Security (Compeer of Buffalo)</a:t>
            </a:r>
          </a:p>
        </p:txBody>
      </p:sp>
    </p:spTree>
    <p:extLst>
      <p:ext uri="{BB962C8B-B14F-4D97-AF65-F5344CB8AC3E}">
        <p14:creationId xmlns:p14="http://schemas.microsoft.com/office/powerpoint/2010/main" val="2102534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82084" y="1443841"/>
            <a:ext cx="6096000" cy="3970318"/>
          </a:xfrm>
          <a:prstGeom prst="rect">
            <a:avLst/>
          </a:prstGeom>
        </p:spPr>
        <p:txBody>
          <a:bodyPr>
            <a:spAutoFit/>
          </a:bodyPr>
          <a:lstStyle/>
          <a:p>
            <a:r>
              <a:rPr lang="en-US" dirty="0"/>
              <a:t>32% of college students meet diagnostic criteria for a mental illness in any one year</a:t>
            </a:r>
          </a:p>
          <a:p>
            <a:endParaRPr lang="en-US" dirty="0"/>
          </a:p>
          <a:p>
            <a:r>
              <a:rPr lang="en-US" dirty="0"/>
              <a:t>40% of students felt so depressed in the past year they had difficulty functioning</a:t>
            </a:r>
          </a:p>
          <a:p>
            <a:endParaRPr lang="en-US" dirty="0"/>
          </a:p>
          <a:p>
            <a:r>
              <a:rPr lang="en-US" dirty="0"/>
              <a:t>Only 40% of students with mental health issues seek treatment</a:t>
            </a:r>
          </a:p>
          <a:p>
            <a:endParaRPr lang="en-US" dirty="0"/>
          </a:p>
          <a:p>
            <a:r>
              <a:rPr lang="en-US" dirty="0"/>
              <a:t>20% of students have considered suicide at some point in their college career</a:t>
            </a:r>
          </a:p>
          <a:p>
            <a:endParaRPr lang="en-US" dirty="0"/>
          </a:p>
          <a:p>
            <a:r>
              <a:rPr lang="en-US" dirty="0"/>
              <a:t>The Conversation via the American College Health Association; JED Foundation (2017)</a:t>
            </a:r>
          </a:p>
        </p:txBody>
      </p:sp>
    </p:spTree>
    <p:extLst>
      <p:ext uri="{BB962C8B-B14F-4D97-AF65-F5344CB8AC3E}">
        <p14:creationId xmlns:p14="http://schemas.microsoft.com/office/powerpoint/2010/main" val="1336270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issues seen in most high school students</a:t>
            </a:r>
          </a:p>
        </p:txBody>
      </p:sp>
      <p:sp>
        <p:nvSpPr>
          <p:cNvPr id="3" name="Content Placeholder 2"/>
          <p:cNvSpPr>
            <a:spLocks noGrp="1"/>
          </p:cNvSpPr>
          <p:nvPr>
            <p:ph sz="half" idx="1"/>
          </p:nvPr>
        </p:nvSpPr>
        <p:spPr/>
        <p:txBody>
          <a:bodyPr/>
          <a:lstStyle/>
          <a:p>
            <a:r>
              <a:rPr lang="en-US" dirty="0"/>
              <a:t>Inability to cope with transition out of High School</a:t>
            </a:r>
          </a:p>
          <a:p>
            <a:r>
              <a:rPr lang="en-US" dirty="0"/>
              <a:t>Lack of independence</a:t>
            </a:r>
          </a:p>
          <a:p>
            <a:r>
              <a:rPr lang="en-US" dirty="0"/>
              <a:t>Difficulty with self advocacy skills</a:t>
            </a:r>
          </a:p>
          <a:p>
            <a:r>
              <a:rPr lang="en-US" dirty="0"/>
              <a:t> Difficulty with Decision Making skills</a:t>
            </a:r>
          </a:p>
          <a:p>
            <a:r>
              <a:rPr lang="en-US" dirty="0"/>
              <a:t>Struggle with Personal Responsibility for actions/choices</a:t>
            </a:r>
          </a:p>
          <a:p>
            <a:r>
              <a:rPr lang="en-US" dirty="0"/>
              <a:t>Fear of the unknown</a:t>
            </a:r>
          </a:p>
          <a:p>
            <a:r>
              <a:rPr lang="en-US" dirty="0"/>
              <a:t>Lack of healthy Stress Management skills</a:t>
            </a:r>
          </a:p>
          <a:p>
            <a:endParaRPr lang="en-US"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628068" y="1930399"/>
            <a:ext cx="3309870" cy="3362817"/>
          </a:xfrm>
        </p:spPr>
      </p:pic>
    </p:spTree>
    <p:extLst>
      <p:ext uri="{BB962C8B-B14F-4D97-AF65-F5344CB8AC3E}">
        <p14:creationId xmlns:p14="http://schemas.microsoft.com/office/powerpoint/2010/main" val="2593756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Students with mental health issues are dealing with typical issues and more</a:t>
            </a:r>
          </a:p>
        </p:txBody>
      </p:sp>
      <p:sp>
        <p:nvSpPr>
          <p:cNvPr id="3" name="Content Placeholder 2"/>
          <p:cNvSpPr>
            <a:spLocks noGrp="1"/>
          </p:cNvSpPr>
          <p:nvPr>
            <p:ph sz="half" idx="1"/>
          </p:nvPr>
        </p:nvSpPr>
        <p:spPr/>
        <p:txBody>
          <a:bodyPr/>
          <a:lstStyle/>
          <a:p>
            <a:r>
              <a:rPr lang="en-US" dirty="0"/>
              <a:t>Depression</a:t>
            </a:r>
          </a:p>
          <a:p>
            <a:r>
              <a:rPr lang="en-US" dirty="0"/>
              <a:t>Anxiety</a:t>
            </a:r>
          </a:p>
          <a:p>
            <a:r>
              <a:rPr lang="en-US" dirty="0"/>
              <a:t>Mood Disorders (</a:t>
            </a:r>
            <a:r>
              <a:rPr lang="en-US" dirty="0" err="1"/>
              <a:t>ie</a:t>
            </a:r>
            <a:r>
              <a:rPr lang="en-US" dirty="0"/>
              <a:t>  Bipolar Disorder)</a:t>
            </a:r>
          </a:p>
          <a:p>
            <a:r>
              <a:rPr lang="en-US" dirty="0"/>
              <a:t>Personality Disorders </a:t>
            </a:r>
          </a:p>
          <a:p>
            <a:r>
              <a:rPr lang="en-US" dirty="0"/>
              <a:t>PTSD/Trauma Based Issues</a:t>
            </a:r>
          </a:p>
          <a:p>
            <a:r>
              <a:rPr lang="en-US" dirty="0"/>
              <a:t>Eating Disorders</a:t>
            </a:r>
          </a:p>
          <a:p>
            <a:r>
              <a:rPr lang="en-US" dirty="0"/>
              <a:t>Substance Abuse</a:t>
            </a:r>
          </a:p>
        </p:txBody>
      </p:sp>
      <p:pic>
        <p:nvPicPr>
          <p:cNvPr id="5" name="Content Placeholder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231130" y="1930400"/>
            <a:ext cx="3901440" cy="3467830"/>
          </a:xfrm>
        </p:spPr>
      </p:pic>
    </p:spTree>
    <p:extLst>
      <p:ext uri="{BB962C8B-B14F-4D97-AF65-F5344CB8AC3E}">
        <p14:creationId xmlns:p14="http://schemas.microsoft.com/office/powerpoint/2010/main" val="2416354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Mental Health Issues seen in High School Students</a:t>
            </a:r>
          </a:p>
        </p:txBody>
      </p:sp>
      <p:sp>
        <p:nvSpPr>
          <p:cNvPr id="3" name="Content Placeholder 2"/>
          <p:cNvSpPr>
            <a:spLocks noGrp="1"/>
          </p:cNvSpPr>
          <p:nvPr>
            <p:ph idx="1"/>
          </p:nvPr>
        </p:nvSpPr>
        <p:spPr/>
        <p:txBody>
          <a:bodyPr/>
          <a:lstStyle/>
          <a:p>
            <a:pPr marL="0" indent="0">
              <a:buNone/>
            </a:pPr>
            <a:r>
              <a:rPr lang="en-US" dirty="0"/>
              <a:t> In 2018, Healthcare professionals and parents surveyed by WebMD/Medscape in collaboration with JED, stated that in the past five years </a:t>
            </a:r>
          </a:p>
          <a:p>
            <a:r>
              <a:rPr lang="en-US" dirty="0"/>
              <a:t>86% said teens have more anxiety and stress</a:t>
            </a:r>
          </a:p>
          <a:p>
            <a:r>
              <a:rPr lang="en-US" dirty="0"/>
              <a:t>81% saw more anxiety disorders</a:t>
            </a:r>
          </a:p>
          <a:p>
            <a:r>
              <a:rPr lang="en-US" dirty="0"/>
              <a:t>70% reported seeing more mood disorders such as depression and bipolar disorder</a:t>
            </a:r>
          </a:p>
          <a:p>
            <a:r>
              <a:rPr lang="en-US" dirty="0"/>
              <a:t> 45% of parents said that their child has been diagnosed or treated for a mental health issue , learning disorder or substance abuse problem.</a:t>
            </a:r>
          </a:p>
          <a:p>
            <a:r>
              <a:rPr lang="en-US" dirty="0"/>
              <a:t>Only 17% of those parents considered access to mental health services and on campus counseling when rating schools for their children</a:t>
            </a:r>
          </a:p>
          <a:p>
            <a:endParaRPr lang="en-US" dirty="0"/>
          </a:p>
          <a:p>
            <a:endParaRPr lang="en-US" dirty="0"/>
          </a:p>
        </p:txBody>
      </p:sp>
    </p:spTree>
    <p:extLst>
      <p:ext uri="{BB962C8B-B14F-4D97-AF65-F5344CB8AC3E}">
        <p14:creationId xmlns:p14="http://schemas.microsoft.com/office/powerpoint/2010/main" val="949053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Emotionally needy high school seniors become needy college freshman</a:t>
            </a:r>
          </a:p>
        </p:txBody>
      </p:sp>
      <p:sp>
        <p:nvSpPr>
          <p:cNvPr id="3" name="Content Placeholder 2"/>
          <p:cNvSpPr>
            <a:spLocks noGrp="1"/>
          </p:cNvSpPr>
          <p:nvPr>
            <p:ph idx="1"/>
          </p:nvPr>
        </p:nvSpPr>
        <p:spPr/>
        <p:txBody>
          <a:bodyPr/>
          <a:lstStyle/>
          <a:p>
            <a:r>
              <a:rPr lang="en-US" dirty="0"/>
              <a:t>Used to small, safe environment that provided support</a:t>
            </a:r>
          </a:p>
          <a:p>
            <a:r>
              <a:rPr lang="en-US" dirty="0"/>
              <a:t>Adults that knew them, established relationships</a:t>
            </a:r>
          </a:p>
          <a:p>
            <a:r>
              <a:rPr lang="en-US" dirty="0"/>
              <a:t>Coping skills that worked in the high school may not work or be available on a college campus (pass out of class, unscheduled visit to student services, extra time to complete assignments)</a:t>
            </a:r>
          </a:p>
          <a:p>
            <a:r>
              <a:rPr lang="en-US" dirty="0"/>
              <a:t>Adults that advocated for their needs are gone (parents, school counselors)</a:t>
            </a:r>
          </a:p>
          <a:p>
            <a:r>
              <a:rPr lang="en-US" dirty="0"/>
              <a:t>Friends that provided support are no longer there</a:t>
            </a:r>
          </a:p>
        </p:txBody>
      </p:sp>
    </p:spTree>
    <p:extLst>
      <p:ext uri="{BB962C8B-B14F-4D97-AF65-F5344CB8AC3E}">
        <p14:creationId xmlns:p14="http://schemas.microsoft.com/office/powerpoint/2010/main" val="203532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happens when these students come to college campuses?</a:t>
            </a: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77863" y="2706952"/>
            <a:ext cx="4183062" cy="2788708"/>
          </a:xfrm>
        </p:spPr>
      </p:pic>
      <p:sp>
        <p:nvSpPr>
          <p:cNvPr id="4" name="Content Placeholder 3"/>
          <p:cNvSpPr>
            <a:spLocks noGrp="1"/>
          </p:cNvSpPr>
          <p:nvPr>
            <p:ph sz="half" idx="2"/>
          </p:nvPr>
        </p:nvSpPr>
        <p:spPr/>
        <p:txBody>
          <a:bodyPr>
            <a:normAutofit/>
          </a:bodyPr>
          <a:lstStyle/>
          <a:p>
            <a:pPr marL="0" indent="0">
              <a:buNone/>
            </a:pPr>
            <a:r>
              <a:rPr lang="en-US" dirty="0"/>
              <a:t>The demand for mental health services on college campuses has risen steadily over the past 7 years .  The most common conditions were anxiety and depression</a:t>
            </a:r>
          </a:p>
          <a:p>
            <a:pPr marL="0" indent="0">
              <a:buNone/>
            </a:pPr>
            <a:r>
              <a:rPr lang="en-US" dirty="0"/>
              <a:t>Depressed and anxious students are more likely to be absent, take semesters off, and/or drop out of school. </a:t>
            </a:r>
          </a:p>
          <a:p>
            <a:pPr marL="0" indent="0">
              <a:buNone/>
            </a:pPr>
            <a:r>
              <a:rPr lang="en-US" dirty="0"/>
              <a:t>(2017,Center for Collegiate Mental Health)</a:t>
            </a:r>
          </a:p>
        </p:txBody>
      </p:sp>
    </p:spTree>
    <p:extLst>
      <p:ext uri="{BB962C8B-B14F-4D97-AF65-F5344CB8AC3E}">
        <p14:creationId xmlns:p14="http://schemas.microsoft.com/office/powerpoint/2010/main" val="4128487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Issues that affect mental health</a:t>
            </a:r>
          </a:p>
        </p:txBody>
      </p:sp>
      <p:sp>
        <p:nvSpPr>
          <p:cNvPr id="3" name="Content Placeholder 2"/>
          <p:cNvSpPr>
            <a:spLocks noGrp="1"/>
          </p:cNvSpPr>
          <p:nvPr>
            <p:ph sz="half" idx="1"/>
          </p:nvPr>
        </p:nvSpPr>
        <p:spPr/>
        <p:txBody>
          <a:bodyPr/>
          <a:lstStyle/>
          <a:p>
            <a:r>
              <a:rPr lang="en-US" dirty="0"/>
              <a:t>Navigating Social Life</a:t>
            </a:r>
          </a:p>
          <a:p>
            <a:pPr lvl="1"/>
            <a:r>
              <a:rPr lang="en-US" dirty="0"/>
              <a:t>Roommates</a:t>
            </a:r>
          </a:p>
          <a:p>
            <a:pPr lvl="1"/>
            <a:r>
              <a:rPr lang="en-US" dirty="0"/>
              <a:t>Social Circles (dorms, sororities, fraternities)</a:t>
            </a:r>
          </a:p>
          <a:p>
            <a:pPr lvl="1"/>
            <a:r>
              <a:rPr lang="en-US" dirty="0"/>
              <a:t>Making new friends</a:t>
            </a:r>
          </a:p>
          <a:p>
            <a:pPr lvl="1"/>
            <a:r>
              <a:rPr lang="en-US" dirty="0"/>
              <a:t>Separation from high school relationships (long distance and transitioning)</a:t>
            </a:r>
          </a:p>
          <a:p>
            <a:pPr lvl="1"/>
            <a:r>
              <a:rPr lang="en-US" dirty="0"/>
              <a:t>Peer Pressure</a:t>
            </a:r>
          </a:p>
          <a:p>
            <a:pPr lvl="1"/>
            <a:r>
              <a:rPr lang="en-US" dirty="0"/>
              <a:t>Social Anxiety</a:t>
            </a:r>
          </a:p>
        </p:txBody>
      </p:sp>
      <p:pic>
        <p:nvPicPr>
          <p:cNvPr id="5" name="Content Placeholder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063319" y="1774209"/>
            <a:ext cx="3679107" cy="3657600"/>
          </a:xfrm>
        </p:spPr>
      </p:pic>
    </p:spTree>
    <p:extLst>
      <p:ext uri="{BB962C8B-B14F-4D97-AF65-F5344CB8AC3E}">
        <p14:creationId xmlns:p14="http://schemas.microsoft.com/office/powerpoint/2010/main" val="5657025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What can High Schools do to assist with the transition for struggling students?</a:t>
            </a:r>
          </a:p>
        </p:txBody>
      </p:sp>
      <p:sp>
        <p:nvSpPr>
          <p:cNvPr id="3" name="Content Placeholder 2"/>
          <p:cNvSpPr>
            <a:spLocks noGrp="1"/>
          </p:cNvSpPr>
          <p:nvPr>
            <p:ph idx="1"/>
          </p:nvPr>
        </p:nvSpPr>
        <p:spPr/>
        <p:txBody>
          <a:bodyPr>
            <a:normAutofit lnSpcReduction="10000"/>
          </a:bodyPr>
          <a:lstStyle/>
          <a:p>
            <a:endParaRPr lang="en-US" dirty="0"/>
          </a:p>
          <a:p>
            <a:r>
              <a:rPr lang="en-US" dirty="0"/>
              <a:t>Offer a program for all students Senior year on transition that includes a discussion on mental/emotional health </a:t>
            </a:r>
          </a:p>
          <a:p>
            <a:r>
              <a:rPr lang="en-US" dirty="0"/>
              <a:t>Speak to your student and parent about counseling supports on campus or in the area of the campus and encourage he/she to access them.</a:t>
            </a:r>
          </a:p>
          <a:p>
            <a:r>
              <a:rPr lang="en-US" dirty="0"/>
              <a:t>For students with identified mental health concerns, have student sign a release so you can communicate with the campus counseling center to facilitate a linkage from the moment the student arrives</a:t>
            </a:r>
          </a:p>
          <a:p>
            <a:r>
              <a:rPr lang="en-US" dirty="0"/>
              <a:t>Have a conversation about medication management while student is at school (what is the plan, who will prescribe, how will they obtain the medication)</a:t>
            </a:r>
          </a:p>
          <a:p>
            <a:r>
              <a:rPr lang="en-US" dirty="0"/>
              <a:t>Find out about support groups that may be available either on campus or in the area of the school</a:t>
            </a:r>
          </a:p>
        </p:txBody>
      </p:sp>
    </p:spTree>
    <p:extLst>
      <p:ext uri="{BB962C8B-B14F-4D97-AF65-F5344CB8AC3E}">
        <p14:creationId xmlns:p14="http://schemas.microsoft.com/office/powerpoint/2010/main" val="73423633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213</TotalTime>
  <Words>957</Words>
  <Application>Microsoft Macintosh PowerPoint</Application>
  <PresentationFormat>Widescreen</PresentationFormat>
  <Paragraphs>110</Paragraphs>
  <Slides>14</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Trebuchet MS</vt:lpstr>
      <vt:lpstr>Wingdings 3</vt:lpstr>
      <vt:lpstr>Facet</vt:lpstr>
      <vt:lpstr>High School to College Transition: Identifying and Supporting Student Mental Health Needs</vt:lpstr>
      <vt:lpstr>PowerPoint Presentation</vt:lpstr>
      <vt:lpstr>Common issues seen in most high school students</vt:lpstr>
      <vt:lpstr>Students with mental health issues are dealing with typical issues and more</vt:lpstr>
      <vt:lpstr>Mental Health Issues seen in High School Students</vt:lpstr>
      <vt:lpstr>Emotionally needy high school seniors become needy college freshman</vt:lpstr>
      <vt:lpstr>What happens when these students come to college campuses?</vt:lpstr>
      <vt:lpstr>Social Issues that affect mental health</vt:lpstr>
      <vt:lpstr>What can High Schools do to assist with the transition for struggling students?</vt:lpstr>
      <vt:lpstr>When mental health issues go untreated</vt:lpstr>
      <vt:lpstr>PowerPoint Presentation</vt:lpstr>
      <vt:lpstr>Top reasons for dropping out sources: Bureau of Labor Statistics,Petersons, Washington Post,NY Times,Reuters,The Atlantic,Chronicle,Huffington post,US News,SSA,Employment Projects, BLS.gov,NSC Research Center,National Center for Education Statistics,NBC News,NBC News – 2,Slate.com </vt:lpstr>
      <vt:lpstr>Seeking Support On College Campuses</vt:lpstr>
      <vt:lpstr>Resources Available</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 School to College Transition: Identifying and Supporting Student Mental Health Needs</dc:title>
  <dc:creator>Anne Nowak</dc:creator>
  <cp:lastModifiedBy>Microsoft Office User</cp:lastModifiedBy>
  <cp:revision>22</cp:revision>
  <dcterms:created xsi:type="dcterms:W3CDTF">2019-04-01T01:23:44Z</dcterms:created>
  <dcterms:modified xsi:type="dcterms:W3CDTF">2019-04-14T01:10:15Z</dcterms:modified>
</cp:coreProperties>
</file>